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1" r:id="rId6"/>
    <p:sldId id="263" r:id="rId7"/>
    <p:sldId id="264"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3" d="100"/>
          <a:sy n="83" d="100"/>
        </p:scale>
        <p:origin x="145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21/06/1439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21/06/1439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21/06/1439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21/06/1439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60648"/>
            <a:ext cx="8352928" cy="5760640"/>
          </a:xfrm>
        </p:spPr>
        <p:txBody>
          <a:bodyPr>
            <a:noAutofit/>
          </a:bodyPr>
          <a:lstStyle/>
          <a:p>
            <a:r>
              <a:rPr lang="ar-IQ" sz="6000" b="1" dirty="0"/>
              <a:t>القوارض التي تصيب مخازن الاغذية </a:t>
            </a:r>
            <a:r>
              <a:rPr lang="en-US" sz="6000" b="1" dirty="0" smtClean="0"/>
              <a:t/>
            </a:r>
            <a:br>
              <a:rPr lang="en-US" sz="6000" b="1" dirty="0" smtClean="0"/>
            </a:br>
            <a:r>
              <a:rPr lang="ar-IQ" sz="6000" b="1" dirty="0" smtClean="0"/>
              <a:t>د. شيماء ذياب السهلاني</a:t>
            </a:r>
            <a:endParaRPr lang="en-US" sz="6000" b="1" dirty="0"/>
          </a:p>
        </p:txBody>
      </p:sp>
    </p:spTree>
    <p:extLst>
      <p:ext uri="{BB962C8B-B14F-4D97-AF65-F5344CB8AC3E}">
        <p14:creationId xmlns:p14="http://schemas.microsoft.com/office/powerpoint/2010/main" val="247625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95936" y="11266"/>
            <a:ext cx="5148064" cy="1143000"/>
          </a:xfrm>
        </p:spPr>
        <p:txBody>
          <a:bodyPr/>
          <a:lstStyle/>
          <a:p>
            <a:r>
              <a:rPr lang="ar-IQ" b="1" dirty="0" smtClean="0"/>
              <a:t>المقدمــــــــــة</a:t>
            </a:r>
            <a:endParaRPr lang="en-US" b="1" dirty="0"/>
          </a:p>
        </p:txBody>
      </p:sp>
      <p:sp>
        <p:nvSpPr>
          <p:cNvPr id="3" name="عنصر نائب للمحتوى 2"/>
          <p:cNvSpPr>
            <a:spLocks noGrp="1"/>
          </p:cNvSpPr>
          <p:nvPr>
            <p:ph idx="1"/>
          </p:nvPr>
        </p:nvSpPr>
        <p:spPr>
          <a:xfrm>
            <a:off x="179512" y="1196752"/>
            <a:ext cx="8784976" cy="5256584"/>
          </a:xfrm>
        </p:spPr>
        <p:txBody>
          <a:bodyPr/>
          <a:lstStyle/>
          <a:p>
            <a:pPr marL="0" indent="0" algn="just">
              <a:buNone/>
            </a:pPr>
            <a:r>
              <a:rPr lang="ar-IQ" dirty="0"/>
              <a:t>القوارض </a:t>
            </a:r>
            <a:r>
              <a:rPr lang="ar-IQ" dirty="0" smtClean="0"/>
              <a:t> </a:t>
            </a:r>
            <a:r>
              <a:rPr lang="en-US" dirty="0" smtClean="0"/>
              <a:t>Rodents </a:t>
            </a:r>
            <a:r>
              <a:rPr lang="ar-IQ" dirty="0" smtClean="0"/>
              <a:t> وهي </a:t>
            </a:r>
            <a:r>
              <a:rPr lang="ar-IQ" dirty="0"/>
              <a:t>حيوانات ثدييه تنتمي إلى رُتبة القوارض. وهي أكبر رُتب الثدييات من حيث عدد الأنواع ، حيث تشكل نسبة أكثر من أربعين بالمائة من عدد جميع أنواع الثدييات .</a:t>
            </a:r>
          </a:p>
          <a:p>
            <a:pPr marL="0" indent="0">
              <a:buNone/>
            </a:pPr>
            <a:r>
              <a:rPr lang="ar-IQ" dirty="0"/>
              <a:t>لا تقرض هذه الحيوانات لكي تتغذى فقط و لكن عليها أن تفعل ذلك لكي تحفظ تآكل قواطعها الأمامية فهذه الأسنان تنمو باستمرار طوال حياة الحيوان فإذا تغذى حيوان قارض على طعام لين ومنع من قرض أي شيء صلب فإن قواطعه الأمامية تنمو حتى لا يتمكن الحيوان من غلق فكيه و قد تخترق سقف الحلق و يموت الحيوان في كلتا الحالتين.</a:t>
            </a:r>
          </a:p>
          <a:p>
            <a:pPr marL="0" indent="0">
              <a:buNone/>
            </a:pPr>
            <a:endParaRPr lang="en-US" dirty="0"/>
          </a:p>
        </p:txBody>
      </p:sp>
    </p:spTree>
    <p:extLst>
      <p:ext uri="{BB962C8B-B14F-4D97-AF65-F5344CB8AC3E}">
        <p14:creationId xmlns:p14="http://schemas.microsoft.com/office/powerpoint/2010/main" val="1234390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1266"/>
            <a:ext cx="8229600" cy="897454"/>
          </a:xfrm>
        </p:spPr>
        <p:txBody>
          <a:bodyPr/>
          <a:lstStyle/>
          <a:p>
            <a:r>
              <a:rPr lang="ar-IQ" dirty="0"/>
              <a:t>انواع القوارض التي تصيب مخازن الاغذية </a:t>
            </a:r>
            <a:endParaRPr lang="en-US" dirty="0"/>
          </a:p>
        </p:txBody>
      </p:sp>
      <p:sp>
        <p:nvSpPr>
          <p:cNvPr id="3" name="عنصر نائب للمحتوى 2"/>
          <p:cNvSpPr>
            <a:spLocks noGrp="1"/>
          </p:cNvSpPr>
          <p:nvPr>
            <p:ph idx="1"/>
          </p:nvPr>
        </p:nvSpPr>
        <p:spPr>
          <a:xfrm>
            <a:off x="0" y="836712"/>
            <a:ext cx="9144000" cy="6021288"/>
          </a:xfrm>
        </p:spPr>
        <p:txBody>
          <a:bodyPr>
            <a:normAutofit fontScale="92500" lnSpcReduction="20000"/>
          </a:bodyPr>
          <a:lstStyle/>
          <a:p>
            <a:pPr marL="0" indent="0">
              <a:buNone/>
            </a:pPr>
            <a:r>
              <a:rPr lang="ar-IQ" b="1" dirty="0" smtClean="0"/>
              <a:t>1-الفار </a:t>
            </a:r>
            <a:r>
              <a:rPr lang="ar-IQ" b="1" dirty="0"/>
              <a:t>المنزلي </a:t>
            </a:r>
          </a:p>
          <a:p>
            <a:pPr marL="0" indent="0">
              <a:buNone/>
            </a:pPr>
            <a:r>
              <a:rPr lang="ar-IQ" dirty="0"/>
              <a:t>الفأر </a:t>
            </a:r>
            <a:r>
              <a:rPr lang="ar-IQ" dirty="0" smtClean="0"/>
              <a:t>الاسم </a:t>
            </a:r>
            <a:r>
              <a:rPr lang="ar-IQ" dirty="0"/>
              <a:t>العلمي</a:t>
            </a:r>
            <a:r>
              <a:rPr lang="ar-IQ" dirty="0" smtClean="0"/>
              <a:t>:  </a:t>
            </a:r>
            <a:r>
              <a:rPr lang="en-US" dirty="0" smtClean="0"/>
              <a:t>Mus </a:t>
            </a:r>
            <a:r>
              <a:rPr lang="ar-IQ" dirty="0" smtClean="0"/>
              <a:t>بالإنجليزية</a:t>
            </a:r>
            <a:r>
              <a:rPr lang="ar-IQ" dirty="0"/>
              <a:t>: </a:t>
            </a:r>
            <a:r>
              <a:rPr lang="en-US" dirty="0" smtClean="0"/>
              <a:t>Mouse </a:t>
            </a:r>
            <a:r>
              <a:rPr lang="ar-IQ" dirty="0"/>
              <a:t>هو جنس من الحيوانات يتبع الفصيلة </a:t>
            </a:r>
            <a:r>
              <a:rPr lang="ar-IQ" dirty="0" err="1"/>
              <a:t>الفأرية</a:t>
            </a:r>
            <a:r>
              <a:rPr lang="ar-IQ" dirty="0"/>
              <a:t> من رتبة القوارض. النوع الشائع له في العالم هو فأر المنازل. الفئران بكل أنواعها تعيش بالقرب من بيئة البشر. يتراوح طول الفئران بين 12 -21 سم بما في ذلك الذيل وتزن بين 7-57 غم. جسمها مغطى بالفرو عدا الذيل، ألوان معظمها بين البني والرمادي والأبيض. الفئران حيوانات نباتية ولكنها عملياً تلتهم كل شيء تقريباً من أخشاب وأوراق ولحوم، وحتى جثث الفئران الأخرى. تنشط الفئران ليلاً ولديها حاسة شم متطورة تساعدها في البحث عن الغذاء. يعيش الفأر حوالي ثلاث سنوات لكنه بسبب أعدائه الكثر قلما يفلح بالوصول لهذا العمر سالماً.</a:t>
            </a:r>
          </a:p>
          <a:p>
            <a:pPr marL="0" indent="0">
              <a:buNone/>
            </a:pPr>
            <a:r>
              <a:rPr lang="ar-IQ" dirty="0"/>
              <a:t>معظم أنواع الفئران تستوطن المنطقة الواسعة المسماة </a:t>
            </a:r>
            <a:r>
              <a:rPr lang="ar-IQ" dirty="0" err="1"/>
              <a:t>أوراسيا</a:t>
            </a:r>
            <a:r>
              <a:rPr lang="ar-IQ" dirty="0"/>
              <a:t> وقارة أفريقيا وهي تستوطن مختلف المناطق التضاريسية من السهول المنخفضة وحتى الجبال. خصوصا في بلدان الهند والباكستان وسيريلانكا وجنوب شرق آسيا إذ أنها تختار لنفسها مناطق السهول العشبية ووسط الغابات في المناطق العشبية المجردة من الأشجار.</a:t>
            </a:r>
          </a:p>
          <a:p>
            <a:pPr marL="0" indent="0">
              <a:buNone/>
            </a:pPr>
            <a:endParaRPr lang="en-US" dirty="0"/>
          </a:p>
        </p:txBody>
      </p:sp>
    </p:spTree>
    <p:extLst>
      <p:ext uri="{BB962C8B-B14F-4D97-AF65-F5344CB8AC3E}">
        <p14:creationId xmlns:p14="http://schemas.microsoft.com/office/powerpoint/2010/main" val="1446612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2656"/>
            <a:ext cx="4248472" cy="2016224"/>
          </a:xfrm>
          <a:prstGeom prst="rect">
            <a:avLst/>
          </a:prstGeom>
        </p:spPr>
      </p:pic>
      <p:pic>
        <p:nvPicPr>
          <p:cNvPr id="3" name="صورة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50515"/>
            <a:ext cx="4824536" cy="1979066"/>
          </a:xfrm>
          <a:prstGeom prst="rect">
            <a:avLst/>
          </a:prstGeom>
        </p:spPr>
      </p:pic>
      <p:pic>
        <p:nvPicPr>
          <p:cNvPr id="4" name="صورة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03014"/>
            <a:ext cx="3960440" cy="2305198"/>
          </a:xfrm>
          <a:prstGeom prst="rect">
            <a:avLst/>
          </a:prstGeom>
        </p:spPr>
      </p:pic>
      <p:sp>
        <p:nvSpPr>
          <p:cNvPr id="5" name="مربع نص 4"/>
          <p:cNvSpPr txBox="1"/>
          <p:nvPr/>
        </p:nvSpPr>
        <p:spPr>
          <a:xfrm>
            <a:off x="5004048" y="476672"/>
            <a:ext cx="3888432" cy="5078313"/>
          </a:xfrm>
          <a:prstGeom prst="rect">
            <a:avLst/>
          </a:prstGeom>
          <a:noFill/>
        </p:spPr>
        <p:txBody>
          <a:bodyPr wrap="square" rtlCol="0">
            <a:spAutoFit/>
          </a:bodyPr>
          <a:lstStyle/>
          <a:p>
            <a:r>
              <a:rPr lang="ar-IQ" sz="3600" dirty="0"/>
              <a:t>تتغذى الفئران عموماً على النبات - الحبوب والثمار بشكل خاص، مما جعلها إحدى المسببات الرئيسية لتلف المحاصيل. كذلك، قد تأكل جثث الفئران الأخرى، ولوحظ أنها تقضم من ذيلها في حال عدم توافر الغذاء.</a:t>
            </a:r>
            <a:endParaRPr lang="en-US" sz="3600" dirty="0"/>
          </a:p>
        </p:txBody>
      </p:sp>
    </p:spTree>
    <p:extLst>
      <p:ext uri="{BB962C8B-B14F-4D97-AF65-F5344CB8AC3E}">
        <p14:creationId xmlns:p14="http://schemas.microsoft.com/office/powerpoint/2010/main" val="2754897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2- الجرذان</a:t>
            </a:r>
            <a:endParaRPr lang="en-US" b="1" dirty="0"/>
          </a:p>
        </p:txBody>
      </p:sp>
      <p:sp>
        <p:nvSpPr>
          <p:cNvPr id="3" name="عنصر نائب للمحتوى 2"/>
          <p:cNvSpPr>
            <a:spLocks noGrp="1"/>
          </p:cNvSpPr>
          <p:nvPr>
            <p:ph idx="1"/>
          </p:nvPr>
        </p:nvSpPr>
        <p:spPr>
          <a:xfrm>
            <a:off x="107504" y="1600200"/>
            <a:ext cx="9036496" cy="4997152"/>
          </a:xfrm>
        </p:spPr>
        <p:txBody>
          <a:bodyPr/>
          <a:lstStyle/>
          <a:p>
            <a:r>
              <a:rPr lang="ar-IQ" dirty="0"/>
              <a:t>الجرذان : وهي حيوانات ثدية اكبر من الفئران وتحتوي على اسنان امامية مثل الفئران ويوجد 120 نوع منها  واهمها هو الجرذ البني والجرذ الاسود والجرذ النيلي الذي يصيب شمال وشرق افريقيا اما الجرذ البني والاسود من اهم مصادر الخطر على الانسان اذا تنقل العديد من الامراض منها الطاعون ، والتسمم الغذائي وحمى التيفوس ، كما تصيب مخازن الاغذية وتتلف المحاصيل الزراعية وتقضي على الدواجن والحملان الصغيرة.</a:t>
            </a:r>
            <a:endParaRPr lang="en-US" dirty="0"/>
          </a:p>
        </p:txBody>
      </p:sp>
    </p:spTree>
    <p:extLst>
      <p:ext uri="{BB962C8B-B14F-4D97-AF65-F5344CB8AC3E}">
        <p14:creationId xmlns:p14="http://schemas.microsoft.com/office/powerpoint/2010/main" val="3778831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39552" y="620688"/>
            <a:ext cx="3528392" cy="4752528"/>
          </a:xfrm>
        </p:spPr>
      </p:pic>
      <p:sp>
        <p:nvSpPr>
          <p:cNvPr id="4" name="عنصر نائب للمحتوى 3"/>
          <p:cNvSpPr>
            <a:spLocks noGrp="1"/>
          </p:cNvSpPr>
          <p:nvPr>
            <p:ph sz="half" idx="2"/>
          </p:nvPr>
        </p:nvSpPr>
        <p:spPr>
          <a:xfrm>
            <a:off x="4139952" y="332656"/>
            <a:ext cx="4896544" cy="6264696"/>
          </a:xfrm>
        </p:spPr>
        <p:txBody>
          <a:bodyPr>
            <a:normAutofit/>
          </a:bodyPr>
          <a:lstStyle/>
          <a:p>
            <a:pPr marL="0" indent="0">
              <a:buNone/>
            </a:pPr>
            <a:r>
              <a:rPr lang="ar-IQ" b="1" dirty="0"/>
              <a:t>الجرذ البني</a:t>
            </a:r>
            <a:r>
              <a:rPr lang="ar-IQ" dirty="0"/>
              <a:t>: </a:t>
            </a:r>
            <a:r>
              <a:rPr lang="ar-IQ" sz="3200" dirty="0"/>
              <a:t>او يسمى أو الجرذ الأسمر أو الجرذ النرويجي </a:t>
            </a:r>
            <a:r>
              <a:rPr lang="ar-IQ" sz="3200" dirty="0" smtClean="0"/>
              <a:t>بالإنجليزية</a:t>
            </a:r>
            <a:r>
              <a:rPr lang="ar-IQ" sz="3200" dirty="0"/>
              <a:t>: </a:t>
            </a:r>
            <a:r>
              <a:rPr lang="en-US" sz="3200" dirty="0"/>
              <a:t>Brown </a:t>
            </a:r>
            <a:r>
              <a:rPr lang="en-US" sz="3200" dirty="0" smtClean="0"/>
              <a:t>Rat </a:t>
            </a:r>
            <a:r>
              <a:rPr lang="ar-IQ" sz="3200" dirty="0"/>
              <a:t>هو نوع من الحيوانات يتبع جنس الجرذ من الفصيلة </a:t>
            </a:r>
            <a:r>
              <a:rPr lang="ar-IQ" sz="3200" dirty="0" err="1"/>
              <a:t>الفأرية</a:t>
            </a:r>
            <a:r>
              <a:rPr lang="ar-IQ" sz="3200" dirty="0"/>
              <a:t>. جاء الى العراق من خلال بواخر النقل وهو أحد أكثر الجرذان انتشارا الجرذان بشكل عام تشكل أكبر خطر على مخزون الطعام في العالم؛ إذ يقدر أن الجرذان وغيرها من القوارض تدمر ما بين 20-30%من الطعام المنتج على </a:t>
            </a:r>
            <a:r>
              <a:rPr lang="ar-IQ" sz="3200" dirty="0" smtClean="0"/>
              <a:t>الأرض.</a:t>
            </a:r>
            <a:endParaRPr lang="en-US" sz="3200" dirty="0"/>
          </a:p>
        </p:txBody>
      </p:sp>
    </p:spTree>
    <p:extLst>
      <p:ext uri="{BB962C8B-B14F-4D97-AF65-F5344CB8AC3E}">
        <p14:creationId xmlns:p14="http://schemas.microsoft.com/office/powerpoint/2010/main" val="4270491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7504" y="116632"/>
            <a:ext cx="4176464" cy="3168352"/>
          </a:xfrm>
        </p:spPr>
      </p:pic>
      <p:sp>
        <p:nvSpPr>
          <p:cNvPr id="4" name="عنصر نائب للمحتوى 3"/>
          <p:cNvSpPr>
            <a:spLocks noGrp="1"/>
          </p:cNvSpPr>
          <p:nvPr>
            <p:ph sz="half" idx="2"/>
          </p:nvPr>
        </p:nvSpPr>
        <p:spPr>
          <a:xfrm>
            <a:off x="4427984" y="116632"/>
            <a:ext cx="4716016" cy="6624736"/>
          </a:xfrm>
        </p:spPr>
        <p:txBody>
          <a:bodyPr>
            <a:normAutofit/>
          </a:bodyPr>
          <a:lstStyle/>
          <a:p>
            <a:pPr marL="0" indent="0">
              <a:buNone/>
            </a:pPr>
            <a:r>
              <a:rPr lang="ar-IQ" b="1" dirty="0"/>
              <a:t>الجرذ الاسود :- </a:t>
            </a:r>
            <a:r>
              <a:rPr lang="ar-IQ" dirty="0"/>
              <a:t>او يسمى أو جرذ السقوف  </a:t>
            </a:r>
            <a:r>
              <a:rPr lang="ar-IQ" dirty="0" smtClean="0"/>
              <a:t>بالإنجليزية</a:t>
            </a:r>
            <a:r>
              <a:rPr lang="ar-IQ" dirty="0"/>
              <a:t>: </a:t>
            </a:r>
            <a:r>
              <a:rPr lang="en-US" dirty="0"/>
              <a:t>Roof </a:t>
            </a:r>
            <a:r>
              <a:rPr lang="en-US" dirty="0" smtClean="0"/>
              <a:t>Rat</a:t>
            </a:r>
            <a:r>
              <a:rPr lang="ar-IQ" dirty="0" smtClean="0"/>
              <a:t> هو </a:t>
            </a:r>
            <a:r>
              <a:rPr lang="ar-IQ" dirty="0"/>
              <a:t>نوع من الحيوانات يتبع جنس الجرذ من الفصيلة </a:t>
            </a:r>
            <a:r>
              <a:rPr lang="ar-IQ" dirty="0" err="1"/>
              <a:t>الفأرية</a:t>
            </a:r>
            <a:r>
              <a:rPr lang="ar-IQ" dirty="0"/>
              <a:t>. يتميز عن غيره من الجرذان بأنه يسكن الأماكن القذرة مثل المجاري والأماكن التي تكثر بها القمامة. كما أنه يتميز بحجمه الكبير نسبيا عن بقية أنواع الفئران. هذا النوع أصله من أسيا. غزا الشرق الأوسط في الحقبة الرومانية ثم وصل اٍلى أوروبا خلال القرن الثامن الميلادي لينتشر بعد ذلك في العالم. الجرذان السوداء حيوانات آكلة للحوم أساسا، كما تأكل المحاصيل الزراعية لذا تعد آفات خطيرة في الطبيعة، كما تأكل الطيور والحشرات. </a:t>
            </a:r>
            <a:endParaRPr lang="en-US" dirty="0"/>
          </a:p>
        </p:txBody>
      </p:sp>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2976"/>
            <a:ext cx="4283968" cy="3456384"/>
          </a:xfrm>
          <a:prstGeom prst="rect">
            <a:avLst/>
          </a:prstGeom>
        </p:spPr>
      </p:pic>
    </p:spTree>
    <p:extLst>
      <p:ext uri="{BB962C8B-B14F-4D97-AF65-F5344CB8AC3E}">
        <p14:creationId xmlns:p14="http://schemas.microsoft.com/office/powerpoint/2010/main" val="3276775206"/>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541</Words>
  <Application>Microsoft Office PowerPoint</Application>
  <PresentationFormat>On-screen Show (4:3)</PresentationFormat>
  <Paragraphs>13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سمة Office</vt:lpstr>
      <vt:lpstr>القوارض التي تصيب مخازن الاغذية  د. شيماء ذياب السهلاني</vt:lpstr>
      <vt:lpstr>المقدمــــــــــة</vt:lpstr>
      <vt:lpstr>انواع القوارض التي تصيب مخازن الاغذية </vt:lpstr>
      <vt:lpstr>PowerPoint Presentation</vt:lpstr>
      <vt:lpstr>2- الجرذان</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القوارض التي تصيب مخازن الاغذية </dc:title>
  <dc:creator>Dr Alaa</dc:creator>
  <cp:lastModifiedBy>Maher</cp:lastModifiedBy>
  <cp:revision>4</cp:revision>
  <dcterms:created xsi:type="dcterms:W3CDTF">2016-04-12T18:27:15Z</dcterms:created>
  <dcterms:modified xsi:type="dcterms:W3CDTF">2018-03-08T20:26:28Z</dcterms:modified>
</cp:coreProperties>
</file>